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71" r:id="rId6"/>
    <p:sldId id="2145707487" r:id="rId7"/>
    <p:sldId id="2145707676" r:id="rId8"/>
    <p:sldId id="267" r:id="rId9"/>
  </p:sldIdLst>
  <p:sldSz cx="12192000" cy="6858000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A1BC"/>
    <a:srgbClr val="E9C55B"/>
    <a:srgbClr val="1D3663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91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 RICARDO LUGO MENDEZ" userId="e05cc575-d6c4-479c-a566-d44e0d6f745a" providerId="ADAL" clId="{70799191-43EA-4EA4-9EE7-09C66EF0B946}"/>
    <pc:docChg chg="modSld">
      <pc:chgData name="JULIAN RICARDO LUGO MENDEZ" userId="e05cc575-d6c4-479c-a566-d44e0d6f745a" providerId="ADAL" clId="{70799191-43EA-4EA4-9EE7-09C66EF0B946}" dt="2025-02-10T23:16:52.256" v="31" actId="1076"/>
      <pc:docMkLst>
        <pc:docMk/>
      </pc:docMkLst>
      <pc:sldChg chg="modSp mod">
        <pc:chgData name="JULIAN RICARDO LUGO MENDEZ" userId="e05cc575-d6c4-479c-a566-d44e0d6f745a" providerId="ADAL" clId="{70799191-43EA-4EA4-9EE7-09C66EF0B946}" dt="2025-02-10T23:16:35.282" v="30" actId="1076"/>
        <pc:sldMkLst>
          <pc:docMk/>
          <pc:sldMk cId="4232273738" sldId="2145707487"/>
        </pc:sldMkLst>
        <pc:graphicFrameChg chg="mod modGraphic">
          <ac:chgData name="JULIAN RICARDO LUGO MENDEZ" userId="e05cc575-d6c4-479c-a566-d44e0d6f745a" providerId="ADAL" clId="{70799191-43EA-4EA4-9EE7-09C66EF0B946}" dt="2025-02-10T23:16:35.282" v="30" actId="1076"/>
          <ac:graphicFrameMkLst>
            <pc:docMk/>
            <pc:sldMk cId="4232273738" sldId="2145707487"/>
            <ac:graphicFrameMk id="2" creationId="{348539A9-A100-1C7E-3697-0C1D2D752933}"/>
          </ac:graphicFrameMkLst>
        </pc:graphicFrameChg>
      </pc:sldChg>
      <pc:sldChg chg="modSp mod">
        <pc:chgData name="JULIAN RICARDO LUGO MENDEZ" userId="e05cc575-d6c4-479c-a566-d44e0d6f745a" providerId="ADAL" clId="{70799191-43EA-4EA4-9EE7-09C66EF0B946}" dt="2025-02-10T23:16:52.256" v="31" actId="1076"/>
        <pc:sldMkLst>
          <pc:docMk/>
          <pc:sldMk cId="1841228071" sldId="2145707676"/>
        </pc:sldMkLst>
        <pc:graphicFrameChg chg="mod modGraphic">
          <ac:chgData name="JULIAN RICARDO LUGO MENDEZ" userId="e05cc575-d6c4-479c-a566-d44e0d6f745a" providerId="ADAL" clId="{70799191-43EA-4EA4-9EE7-09C66EF0B946}" dt="2025-02-10T23:16:52.256" v="31" actId="1076"/>
          <ac:graphicFrameMkLst>
            <pc:docMk/>
            <pc:sldMk cId="1841228071" sldId="2145707676"/>
            <ac:graphicFrameMk id="2" creationId="{2A89315D-7351-017B-CA2F-367A1081EF4B}"/>
          </ac:graphicFrameMkLst>
        </pc:graphicFrameChg>
      </pc:sldChg>
    </pc:docChg>
  </pc:docChgLst>
  <pc:docChgLst>
    <pc:chgData name="JULIAN RICARDO LUGO MENDEZ" userId="e05cc575-d6c4-479c-a566-d44e0d6f745a" providerId="ADAL" clId="{0FE3028D-7286-4DED-9386-9818BA5639E4}"/>
    <pc:docChg chg="modSld">
      <pc:chgData name="JULIAN RICARDO LUGO MENDEZ" userId="e05cc575-d6c4-479c-a566-d44e0d6f745a" providerId="ADAL" clId="{0FE3028D-7286-4DED-9386-9818BA5639E4}" dt="2025-04-28T16:01:24.208" v="24" actId="20577"/>
      <pc:docMkLst>
        <pc:docMk/>
      </pc:docMkLst>
      <pc:sldChg chg="modSp mod">
        <pc:chgData name="JULIAN RICARDO LUGO MENDEZ" userId="e05cc575-d6c4-479c-a566-d44e0d6f745a" providerId="ADAL" clId="{0FE3028D-7286-4DED-9386-9818BA5639E4}" dt="2025-04-28T16:01:24.208" v="24" actId="20577"/>
        <pc:sldMkLst>
          <pc:docMk/>
          <pc:sldMk cId="1841228071" sldId="2145707676"/>
        </pc:sldMkLst>
        <pc:graphicFrameChg chg="modGraphic">
          <ac:chgData name="JULIAN RICARDO LUGO MENDEZ" userId="e05cc575-d6c4-479c-a566-d44e0d6f745a" providerId="ADAL" clId="{0FE3028D-7286-4DED-9386-9818BA5639E4}" dt="2025-04-28T16:01:24.208" v="24" actId="20577"/>
          <ac:graphicFrameMkLst>
            <pc:docMk/>
            <pc:sldMk cId="1841228071" sldId="2145707676"/>
            <ac:graphicFrameMk id="2" creationId="{2A89315D-7351-017B-CA2F-367A1081EF4B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28/04/2025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46003A4-707D-4C8C-AF73-74F2CCCDE49B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FAE49A-9E50-45AC-B597-370AE3EC16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6568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806064-D094-DA86-6C22-C9CFC529A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1029" y="2197077"/>
            <a:ext cx="2669940" cy="166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7627" y="313511"/>
            <a:ext cx="699645" cy="439777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A657C71C-A77C-D12D-4A08-C66E67225063}"/>
              </a:ext>
            </a:extLst>
          </p:cNvPr>
          <p:cNvGrpSpPr/>
          <p:nvPr userDrawn="1"/>
        </p:nvGrpSpPr>
        <p:grpSpPr>
          <a:xfrm>
            <a:off x="733412" y="490465"/>
            <a:ext cx="399978" cy="159347"/>
            <a:chOff x="9149374" y="2992572"/>
            <a:chExt cx="493589" cy="196641"/>
          </a:xfrm>
        </p:grpSpPr>
        <p:sp>
          <p:nvSpPr>
            <p:cNvPr id="10" name="Forma libre: forma 11">
              <a:extLst>
                <a:ext uri="{FF2B5EF4-FFF2-40B4-BE49-F238E27FC236}">
                  <a16:creationId xmlns:a16="http://schemas.microsoft.com/office/drawing/2014/main" id="{7EA4A865-329F-3FB5-AF61-DD05A2D62BAD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Forma libre: forma 12">
              <a:extLst>
                <a:ext uri="{FF2B5EF4-FFF2-40B4-BE49-F238E27FC236}">
                  <a16:creationId xmlns:a16="http://schemas.microsoft.com/office/drawing/2014/main" id="{D14DBCC8-B343-49E0-962B-1E33B5BA8FEE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Forma libre: forma 13">
              <a:extLst>
                <a:ext uri="{FF2B5EF4-FFF2-40B4-BE49-F238E27FC236}">
                  <a16:creationId xmlns:a16="http://schemas.microsoft.com/office/drawing/2014/main" id="{46BCB05C-6241-A4D4-86C3-6DD86C74DCD4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D38595CD-E349-CC05-77B7-A647B9A66EC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CE0F81E0-B73D-27B6-E3E7-CA520E75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9" name="Marcador de pie de página 4">
            <a:extLst>
              <a:ext uri="{FF2B5EF4-FFF2-40B4-BE49-F238E27FC236}">
                <a16:creationId xmlns:a16="http://schemas.microsoft.com/office/drawing/2014/main" id="{149DC5FF-A3B1-6530-5BA5-EE23D339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A0AF9ABD-5F90-97EC-A01B-C2649DDC5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29768AE-6213-C4A0-3F9B-80F4DF441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7627" y="313511"/>
            <a:ext cx="699645" cy="4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F75E989-5298-EE4A-BCED-DF27B28728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99E4EB60-0CFC-243B-23F6-20C3B2737B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7E4FA1E6-F3BF-5D03-E4A1-5BD523953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D1126542-F035-3F31-766A-BCA158E32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BC4B565-C699-7F24-3CA9-CBB9874E9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7627" y="313511"/>
            <a:ext cx="699645" cy="4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77" y="174501"/>
            <a:ext cx="699645" cy="4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6147" y="6266636"/>
            <a:ext cx="698727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77" y="6266636"/>
            <a:ext cx="699645" cy="4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3977" y="6266636"/>
            <a:ext cx="699645" cy="4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44624"/>
            <a:ext cx="12192000" cy="13652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3" r:id="rId3"/>
    <p:sldLayoutId id="2147483660" r:id="rId4"/>
    <p:sldLayoutId id="2147483651" r:id="rId5"/>
    <p:sldLayoutId id="2147483662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B1E1DC7-D56A-9539-8F43-57F121EF2343}"/>
              </a:ext>
            </a:extLst>
          </p:cNvPr>
          <p:cNvCxnSpPr>
            <a:cxnSpLocks/>
          </p:cNvCxnSpPr>
          <p:nvPr/>
        </p:nvCxnSpPr>
        <p:spPr>
          <a:xfrm>
            <a:off x="4280452" y="3437878"/>
            <a:ext cx="6936509" cy="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7CD040B3-C177-0DD5-EBC1-163302404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2975" y="1543050"/>
            <a:ext cx="6163456" cy="277427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s-ES" sz="4000" b="1" dirty="0">
                <a:solidFill>
                  <a:schemeClr val="bg1"/>
                </a:solidFill>
                <a:latin typeface="Nunito" pitchFamily="2" charset="77"/>
              </a:rPr>
              <a:t>Asignación Presupuestal Proyectos de Inversión Publica 2025</a:t>
            </a:r>
            <a:br>
              <a:rPr lang="es-ES" sz="3000" b="1" dirty="0">
                <a:solidFill>
                  <a:schemeClr val="bg1"/>
                </a:solidFill>
                <a:latin typeface="Nunito" pitchFamily="2" charset="77"/>
              </a:rPr>
            </a:br>
            <a:br>
              <a:rPr lang="es-ES" sz="3000" b="1" dirty="0">
                <a:solidFill>
                  <a:schemeClr val="bg1"/>
                </a:solidFill>
                <a:latin typeface="Nunito" pitchFamily="2" charset="77"/>
              </a:rPr>
            </a:br>
            <a:r>
              <a:rPr lang="es-CO" sz="1600" dirty="0">
                <a:solidFill>
                  <a:schemeClr val="bg1"/>
                </a:solidFill>
                <a:latin typeface="Nunito" pitchFamily="2" charset="77"/>
              </a:rPr>
              <a:t>Fuente: Decreto 1621 de 2024 “ Por el cual se liquida el Presupuesto General de la Nación para la vigencia fiscal 2025, se detallan las apropiaciones y se clasifican y definen los gastos”</a:t>
            </a:r>
          </a:p>
        </p:txBody>
      </p:sp>
      <p:pic>
        <p:nvPicPr>
          <p:cNvPr id="6" name="Imagen 5" descr="Una torre de un edificio&#10;&#10;Descripción generada automáticamente">
            <a:extLst>
              <a:ext uri="{FF2B5EF4-FFF2-40B4-BE49-F238E27FC236}">
                <a16:creationId xmlns:a16="http://schemas.microsoft.com/office/drawing/2014/main" id="{CD1F31D7-203F-7A57-970C-5578D3A60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00"/>
          <a:stretch/>
        </p:blipFill>
        <p:spPr>
          <a:xfrm>
            <a:off x="0" y="1543050"/>
            <a:ext cx="5006715" cy="3771899"/>
          </a:xfrm>
          <a:prstGeom prst="homePlate">
            <a:avLst>
              <a:gd name="adj" fmla="val 16578"/>
            </a:avLst>
          </a:prstGeom>
        </p:spPr>
      </p:pic>
    </p:spTree>
    <p:extLst>
      <p:ext uri="{BB962C8B-B14F-4D97-AF65-F5344CB8AC3E}">
        <p14:creationId xmlns:p14="http://schemas.microsoft.com/office/powerpoint/2010/main" val="2503492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48539A9-A100-1C7E-3697-0C1D2D752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621550"/>
              </p:ext>
            </p:extLst>
          </p:nvPr>
        </p:nvGraphicFramePr>
        <p:xfrm>
          <a:off x="693938" y="964542"/>
          <a:ext cx="10804124" cy="5106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471">
                  <a:extLst>
                    <a:ext uri="{9D8B030D-6E8A-4147-A177-3AD203B41FA5}">
                      <a16:colId xmlns:a16="http://schemas.microsoft.com/office/drawing/2014/main" val="3856212414"/>
                    </a:ext>
                  </a:extLst>
                </a:gridCol>
                <a:gridCol w="3768915">
                  <a:extLst>
                    <a:ext uri="{9D8B030D-6E8A-4147-A177-3AD203B41FA5}">
                      <a16:colId xmlns:a16="http://schemas.microsoft.com/office/drawing/2014/main" val="3785238119"/>
                    </a:ext>
                  </a:extLst>
                </a:gridCol>
                <a:gridCol w="3434316">
                  <a:extLst>
                    <a:ext uri="{9D8B030D-6E8A-4147-A177-3AD203B41FA5}">
                      <a16:colId xmlns:a16="http://schemas.microsoft.com/office/drawing/2014/main" val="3561481435"/>
                    </a:ext>
                  </a:extLst>
                </a:gridCol>
                <a:gridCol w="2136422">
                  <a:extLst>
                    <a:ext uri="{9D8B030D-6E8A-4147-A177-3AD203B41FA5}">
                      <a16:colId xmlns:a16="http://schemas.microsoft.com/office/drawing/2014/main" val="3602102198"/>
                    </a:ext>
                  </a:extLst>
                </a:gridCol>
              </a:tblGrid>
              <a:tr h="4078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BPIN 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Proyecto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Objetivo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Aprobación 2025</a:t>
                      </a:r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8858890"/>
                  </a:ext>
                </a:extLst>
              </a:tr>
              <a:tr h="601721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/>
                        <a:t>202300000000088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Implementación de Proyectos de Desarrollo Social y Económico en las Zonas de Frontera.  Nacional</a:t>
                      </a:r>
                      <a:endParaRPr lang="es-CO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Implementar proyectos de desarrollo social y económico para contribuir al cierre de las brechas en los departamentos de frontera.</a:t>
                      </a:r>
                      <a:endParaRPr lang="es-CO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$20,120,878,225</a:t>
                      </a:r>
                      <a:endParaRPr lang="es-CO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905943"/>
                  </a:ext>
                </a:extLst>
              </a:tr>
              <a:tr h="6214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202300000000435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Incorporación del enfoque de Género en la política exterior del Estado, a nivel bilateral y multilateral. 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Incorporar del enfoque de género en la Política Exterior del Estado, a nivel bilateral y multilateral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$ 1.140.931.000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608277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2021011000101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Implementación de medidas de atención y reparación integral a víctimas en el exterior en el marco de competencias del Ministerio de Relaciones Exteriores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Aumentar el acceso de las víctimas en el exterior a</a:t>
                      </a:r>
                      <a:b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medidas de atención y reparación integral.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$ 3.130.000.000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48457651"/>
                  </a:ext>
                </a:extLst>
              </a:tr>
              <a:tr h="7102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2022011000092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Implementación Sistema Integrado de Gestión en las embajadas y consulados de Colombia en el exterior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Articular la gestión de las Embajadas y Consulados con el Sistema Integrado de</a:t>
                      </a:r>
                      <a:b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Gestión del Ministerio de Relaciones Exteriores y su Fondo Rotatorio.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$ 1.066.190.400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6416533"/>
                  </a:ext>
                </a:extLst>
              </a:tr>
              <a:tr h="7279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202300000000104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Fortalecimiento de la conservación documental de los registros civiles de los consulados de Colombia Bogotá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Aplicar los lineamientos establecidos en el Sistema Integrado de Conservación - SIC, para la conservación de los Registros Civiles que se</a:t>
                      </a:r>
                      <a:b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encuentran en los consulados de Colombia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$ 1.000.000.000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18603391"/>
                  </a:ext>
                </a:extLst>
              </a:tr>
              <a:tr h="63031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202400000000015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Fortalecimiento institucional para la descongestión de solicitudes de Refugio represadas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Mejorar la gestión a las solicitudes de Refugio allegadas al Ministerio de Relaciones Exteriores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$ 1.976.011.190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3579928"/>
                  </a:ext>
                </a:extLst>
              </a:tr>
              <a:tr h="75894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202300000000156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Transformación Digital del Ministerio de Relaciones Exteriores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Renovar e incrementar la capacidad para garantizar la disponibilidad, continuidad, control de amenazas y efectividad de los servicios</a:t>
                      </a:r>
                      <a:b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tecnológicos.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$ 39.999.479.538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96356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2273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A89315D-7351-017B-CA2F-367A1081E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496146"/>
              </p:ext>
            </p:extLst>
          </p:nvPr>
        </p:nvGraphicFramePr>
        <p:xfrm>
          <a:off x="609600" y="901095"/>
          <a:ext cx="10972800" cy="3795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7544">
                  <a:extLst>
                    <a:ext uri="{9D8B030D-6E8A-4147-A177-3AD203B41FA5}">
                      <a16:colId xmlns:a16="http://schemas.microsoft.com/office/drawing/2014/main" val="2661878168"/>
                    </a:ext>
                  </a:extLst>
                </a:gridCol>
                <a:gridCol w="3774558">
                  <a:extLst>
                    <a:ext uri="{9D8B030D-6E8A-4147-A177-3AD203B41FA5}">
                      <a16:colId xmlns:a16="http://schemas.microsoft.com/office/drawing/2014/main" val="121103257"/>
                    </a:ext>
                  </a:extLst>
                </a:gridCol>
                <a:gridCol w="3434317">
                  <a:extLst>
                    <a:ext uri="{9D8B030D-6E8A-4147-A177-3AD203B41FA5}">
                      <a16:colId xmlns:a16="http://schemas.microsoft.com/office/drawing/2014/main" val="657273591"/>
                    </a:ext>
                  </a:extLst>
                </a:gridCol>
                <a:gridCol w="2236381">
                  <a:extLst>
                    <a:ext uri="{9D8B030D-6E8A-4147-A177-3AD203B41FA5}">
                      <a16:colId xmlns:a16="http://schemas.microsoft.com/office/drawing/2014/main" val="827453846"/>
                    </a:ext>
                  </a:extLst>
                </a:gridCol>
              </a:tblGrid>
              <a:tr h="439903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BPIN 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Proyecto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Objetivo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Aprobación 2025</a:t>
                      </a:r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6149769"/>
                  </a:ext>
                </a:extLst>
              </a:tr>
              <a:tr h="89664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202300000000233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Modernización de la infraestructura del Ministerio de Relaciones Exteriores para el desarrollo de los objetivos misionales 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Modernizar, dotar y/o hacer mantenimiento de la infraestructura existente del Ministerio de Relaciones Exteriores; así como aperturar nuevas sedes diplomáticas y/o consulares para el desarrollo de los objetivos de política exterior del Gobierno.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$ 20.405.649.037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17359758"/>
                  </a:ext>
                </a:extLst>
              </a:tr>
              <a:tr h="69245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202300000000235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Modernización del Modelo Integral de Capacitación de los Funcionarios de la Planta Global del Ministerio De Relaciones Exteriores. 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Actualizar el Modelo Integral de capacitación de los funcionarios de la Planta Global del Ministerio de Relaciones Exteriores.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$ 14.613.766.147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81614005"/>
                  </a:ext>
                </a:extLst>
              </a:tr>
              <a:tr h="7279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202300000000236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Desarrollo de estrategias de acompañamiento y adaptación de la normatividad de retorno de connacionales procedentes del exterior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Desarrollar estrategias de acompañamiento y adaptación de la normatividad de la población que retorna al país.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$ 4.509.880.210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07825241"/>
                  </a:ext>
                </a:extLst>
              </a:tr>
              <a:tr h="69245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202300000000257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Fortalecimiento del desarrollo de iniciativas institucionales para la colombianidad en el exterior y sus familias.  Nacional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Fortalecer una oferta institucional mejor articulada e implementar la Ley Migratoria 2136 del 2021(PMI) para la vinculación y atención de la colombianidad en el exterior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$ 35.000.000.000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73851889"/>
                  </a:ext>
                </a:extLst>
              </a:tr>
              <a:tr h="34575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O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s-CO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CO" sz="1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$ 142.749.930.347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04570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228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b218b15-8e60-4b9e-8d3d-b3c5fa4d7cbc" xsi:nil="true"/>
    <lcf76f155ced4ddcb4097134ff3c332f xmlns="dd3bb6b6-39ec-4fc3-a950-7d1629c7823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67F95A6837DF488354AF23F043292F" ma:contentTypeVersion="16" ma:contentTypeDescription="Crear nuevo documento." ma:contentTypeScope="" ma:versionID="dc872d5963a7705e1683190a88cf3732">
  <xsd:schema xmlns:xsd="http://www.w3.org/2001/XMLSchema" xmlns:xs="http://www.w3.org/2001/XMLSchema" xmlns:p="http://schemas.microsoft.com/office/2006/metadata/properties" xmlns:ns2="5b218b15-8e60-4b9e-8d3d-b3c5fa4d7cbc" xmlns:ns3="dd3bb6b6-39ec-4fc3-a950-7d1629c78237" targetNamespace="http://schemas.microsoft.com/office/2006/metadata/properties" ma:root="true" ma:fieldsID="f343d0e234f89c3347b95b8fb5a1f300" ns2:_="" ns3:_="">
    <xsd:import namespace="5b218b15-8e60-4b9e-8d3d-b3c5fa4d7cbc"/>
    <xsd:import namespace="dd3bb6b6-39ec-4fc3-a950-7d1629c782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18b15-8e60-4b9e-8d3d-b3c5fa4d7c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Columna global de taxonomía" ma:hidden="true" ma:list="{609c55a8-ca6a-4fbd-9fc3-fb21b2d1f934}" ma:internalName="TaxCatchAll" ma:showField="CatchAllData" ma:web="5b218b15-8e60-4b9e-8d3d-b3c5fa4d7c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bb6b6-39ec-4fc3-a950-7d1629c782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ebe3a544-fe18-48d7-8172-c79162ef7b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7E6808-AAC5-4CBA-8B2E-80F9F76103BF}">
  <ds:schemaRefs>
    <ds:schemaRef ds:uri="http://purl.org/dc/elements/1.1/"/>
    <ds:schemaRef ds:uri="5b218b15-8e60-4b9e-8d3d-b3c5fa4d7cbc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dd3bb6b6-39ec-4fc3-a950-7d1629c7823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035816F-F7E0-4E68-BFB1-83335A9436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586B66-9F6B-4600-9496-15002DE4CA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18b15-8e60-4b9e-8d3d-b3c5fa4d7cbc"/>
    <ds:schemaRef ds:uri="dd3bb6b6-39ec-4fc3-a950-7d1629c782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522</Words>
  <Application>Microsoft Office PowerPoint</Application>
  <PresentationFormat>Panorámica</PresentationFormat>
  <Paragraphs>55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Nunito</vt:lpstr>
      <vt:lpstr>Verdana</vt:lpstr>
      <vt:lpstr>Tema de Office</vt:lpstr>
      <vt:lpstr>Presentación de PowerPoint</vt:lpstr>
      <vt:lpstr>Asignación Presupuestal Proyectos de Inversión Publica 2025  Fuente: Decreto 1621 de 2024 “ Por el cual se liquida el Presupuesto General de la Nación para la vigencia fiscal 2025, se detallan las apropiaciones y se clasifican y definen los gastos”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JULIAN RICARDO LUGO MENDEZ</cp:lastModifiedBy>
  <cp:revision>22</cp:revision>
  <cp:lastPrinted>2025-01-20T20:34:00Z</cp:lastPrinted>
  <dcterms:created xsi:type="dcterms:W3CDTF">2023-05-08T00:34:42Z</dcterms:created>
  <dcterms:modified xsi:type="dcterms:W3CDTF">2025-04-28T16:01:32Z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</Properties>
</file>